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10"/>
  </p:notesMasterIdLst>
  <p:sldIdLst>
    <p:sldId id="256" r:id="rId2"/>
    <p:sldId id="393" r:id="rId3"/>
    <p:sldId id="394" r:id="rId4"/>
    <p:sldId id="398" r:id="rId5"/>
    <p:sldId id="396" r:id="rId6"/>
    <p:sldId id="399" r:id="rId7"/>
    <p:sldId id="392" r:id="rId8"/>
    <p:sldId id="385" r:id="rId9"/>
  </p:sldIdLst>
  <p:sldSz cx="9144000" cy="5143500" type="screen16x9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2DA"/>
    <a:srgbClr val="006699"/>
    <a:srgbClr val="1F7B85"/>
    <a:srgbClr val="666699"/>
    <a:srgbClr val="147686"/>
    <a:srgbClr val="006A8E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69" autoAdjust="0"/>
    <p:restoredTop sz="99144" autoAdjust="0"/>
  </p:normalViewPr>
  <p:slideViewPr>
    <p:cSldViewPr>
      <p:cViewPr varScale="1">
        <p:scale>
          <a:sx n="155" d="100"/>
          <a:sy n="155" d="100"/>
        </p:scale>
        <p:origin x="-1008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793B3-F0DD-461F-ACC0-7F8CA6FB296C}" type="datetimeFigureOut">
              <a:rPr lang="ru-RU" smtClean="0"/>
              <a:t>27.05.2019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15156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5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575D4-15AC-4FB0-9706-D484A290921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231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7644" y="411510"/>
            <a:ext cx="6408712" cy="1894607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7644" y="2283719"/>
            <a:ext cx="6408712" cy="588155"/>
          </a:xfrm>
        </p:spPr>
        <p:txBody>
          <a:bodyPr>
            <a:noAutofit/>
          </a:bodyPr>
          <a:lstStyle>
            <a:lvl1pPr marL="0" indent="0" algn="l">
              <a:buNone/>
              <a:defRPr sz="24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D97D-F5E1-4AD2-9DD1-8A3A79D80693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59" b="39183"/>
          <a:stretch/>
        </p:blipFill>
        <p:spPr>
          <a:xfrm>
            <a:off x="0" y="2871874"/>
            <a:ext cx="9144000" cy="164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44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Два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7532" y="465516"/>
            <a:ext cx="4128459" cy="41719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4022" y="465516"/>
            <a:ext cx="4128459" cy="41719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D97D-F5E1-4AD2-9DD1-8A3A79D806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385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7532" y="465516"/>
            <a:ext cx="4128459" cy="4171964"/>
          </a:xfrm>
          <a:solidFill>
            <a:srgbClr val="006699"/>
          </a:solidFill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4022" y="465516"/>
            <a:ext cx="4128459" cy="41719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D97D-F5E1-4AD2-9DD1-8A3A79D806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2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7532" y="465516"/>
            <a:ext cx="4128459" cy="4171964"/>
          </a:xfrm>
          <a:noFill/>
        </p:spPr>
        <p:txBody>
          <a:bodyPr/>
          <a:lstStyle>
            <a:lvl1pPr>
              <a:defRPr sz="2000">
                <a:solidFill>
                  <a:srgbClr val="002060"/>
                </a:solidFill>
              </a:defRPr>
            </a:lvl1pPr>
            <a:lvl2pPr>
              <a:defRPr sz="1800">
                <a:solidFill>
                  <a:srgbClr val="002060"/>
                </a:solidFill>
              </a:defRPr>
            </a:lvl2pPr>
            <a:lvl3pPr>
              <a:defRPr sz="16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4022" y="465516"/>
            <a:ext cx="4128459" cy="4171964"/>
          </a:xfrm>
          <a:solidFill>
            <a:srgbClr val="006699"/>
          </a:solidFill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D97D-F5E1-4AD2-9DD1-8A3A79D806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301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7532" y="465516"/>
            <a:ext cx="4128459" cy="4171964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>
            <a:lvl1pPr>
              <a:defRPr sz="2000">
                <a:solidFill>
                  <a:srgbClr val="002060"/>
                </a:solidFill>
              </a:defRPr>
            </a:lvl1pPr>
            <a:lvl2pPr>
              <a:defRPr sz="1800">
                <a:solidFill>
                  <a:srgbClr val="002060"/>
                </a:solidFill>
              </a:defRPr>
            </a:lvl2pPr>
            <a:lvl3pPr>
              <a:defRPr sz="16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4022" y="465516"/>
            <a:ext cx="4128459" cy="41719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D97D-F5E1-4AD2-9DD1-8A3A79D806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8455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D97D-F5E1-4AD2-9DD1-8A3A79D806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093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Сравнение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solidFill>
            <a:srgbClr val="006699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  <a:solidFill>
            <a:srgbClr val="006699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  <a:solidFill>
            <a:srgbClr val="006699"/>
          </a:solidFill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D97D-F5E1-4AD2-9DD1-8A3A79D806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973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Сравнение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solidFill>
            <a:srgbClr val="006699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>
            <a:lvl1pPr>
              <a:defRPr sz="2000">
                <a:solidFill>
                  <a:srgbClr val="002060"/>
                </a:solidFill>
              </a:defRPr>
            </a:lvl1pPr>
            <a:lvl2pPr>
              <a:defRPr sz="1800">
                <a:solidFill>
                  <a:srgbClr val="002060"/>
                </a:solidFill>
              </a:defRPr>
            </a:lvl2pPr>
            <a:lvl3pPr>
              <a:defRPr sz="16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D97D-F5E1-4AD2-9DD1-8A3A79D806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539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Сравнение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>
            <a:lvl1pPr>
              <a:defRPr sz="2000">
                <a:solidFill>
                  <a:srgbClr val="002060"/>
                </a:solidFill>
              </a:defRPr>
            </a:lvl1pPr>
            <a:lvl2pPr>
              <a:defRPr sz="1800">
                <a:solidFill>
                  <a:srgbClr val="002060"/>
                </a:solidFill>
              </a:defRPr>
            </a:lvl2pPr>
            <a:lvl3pPr>
              <a:defRPr sz="16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D97D-F5E1-4AD2-9DD1-8A3A79D806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221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Сравнение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solidFill>
            <a:srgbClr val="006699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  <a:solidFill>
            <a:srgbClr val="006699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  <a:noFill/>
        </p:spPr>
        <p:txBody>
          <a:bodyPr/>
          <a:lstStyle>
            <a:lvl1pPr>
              <a:defRPr sz="2000">
                <a:solidFill>
                  <a:srgbClr val="002060"/>
                </a:solidFill>
              </a:defRPr>
            </a:lvl1pPr>
            <a:lvl2pPr>
              <a:defRPr sz="1800">
                <a:solidFill>
                  <a:srgbClr val="002060"/>
                </a:solidFill>
              </a:defRPr>
            </a:lvl2pPr>
            <a:lvl3pPr>
              <a:defRPr sz="16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  <a:solidFill>
            <a:srgbClr val="006699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D97D-F5E1-4AD2-9DD1-8A3A79D806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833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D97D-F5E1-4AD2-9DD1-8A3A79D806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00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846584" y="4758993"/>
            <a:ext cx="4283968" cy="303498"/>
          </a:xfrm>
        </p:spPr>
        <p:txBody>
          <a:bodyPr/>
          <a:lstStyle/>
          <a:p>
            <a:fld id="{179CD97D-F5E1-4AD2-9DD1-8A3A79D806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63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D97D-F5E1-4AD2-9DD1-8A3A79D806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184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D97D-F5E1-4AD2-9DD1-8A3A79D806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136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D97D-F5E1-4AD2-9DD1-8A3A79D806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80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solidFill>
            <a:schemeClr val="tx1"/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  <a:solidFill>
            <a:schemeClr val="tx1"/>
          </a:solidFill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D97D-F5E1-4AD2-9DD1-8A3A79D806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628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noFill/>
        </p:spPr>
        <p:txBody>
          <a:bodyPr anchor="b"/>
          <a:lstStyle>
            <a:lvl1pPr algn="l">
              <a:defRPr sz="3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D97D-F5E1-4AD2-9DD1-8A3A79D806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784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541" y="2166705"/>
            <a:ext cx="8352928" cy="385484"/>
          </a:xfrm>
          <a:noFill/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543" y="204788"/>
            <a:ext cx="5472607" cy="1880909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571750"/>
            <a:ext cx="8339269" cy="202287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D97D-F5E1-4AD2-9DD1-8A3A79D806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159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541" y="2166705"/>
            <a:ext cx="8352928" cy="385484"/>
          </a:xfrm>
          <a:noFill/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543" y="204788"/>
            <a:ext cx="5472607" cy="1880909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571750"/>
            <a:ext cx="8339269" cy="202287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D97D-F5E1-4AD2-9DD1-8A3A79D806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914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_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541" y="2166705"/>
            <a:ext cx="8352928" cy="385484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b"/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543" y="204788"/>
            <a:ext cx="5472607" cy="1880909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571750"/>
            <a:ext cx="8339269" cy="202287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D97D-F5E1-4AD2-9DD1-8A3A79D806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404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00451"/>
            <a:ext cx="8640960" cy="425054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4025504"/>
            <a:ext cx="8640960" cy="603647"/>
          </a:xfrm>
          <a:solidFill>
            <a:srgbClr val="006699"/>
          </a:solidFill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D97D-F5E1-4AD2-9DD1-8A3A79D806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887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исунок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11" y="2612255"/>
            <a:ext cx="8832981" cy="425054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5511" y="3057804"/>
            <a:ext cx="8832981" cy="1620180"/>
          </a:xfrm>
          <a:solidFill>
            <a:srgbClr val="006699"/>
          </a:solidFill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D97D-F5E1-4AD2-9DD1-8A3A79D8069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3"/>
          </p:nvPr>
        </p:nvSpPr>
        <p:spPr>
          <a:xfrm>
            <a:off x="347532" y="141480"/>
            <a:ext cx="8448939" cy="2389766"/>
          </a:xfrm>
        </p:spPr>
        <p:txBody>
          <a:bodyPr/>
          <a:lstStyle/>
          <a:p>
            <a:r>
              <a:rPr lang="ru-RU" dirty="0" smtClean="0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081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D97D-F5E1-4AD2-9DD1-8A3A79D806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7651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828021" y="4759399"/>
            <a:ext cx="4283968" cy="323630"/>
          </a:xfrm>
        </p:spPr>
        <p:txBody>
          <a:bodyPr/>
          <a:lstStyle/>
          <a:p>
            <a:fld id="{179CD97D-F5E1-4AD2-9DD1-8A3A79D806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0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455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0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D97D-F5E1-4AD2-9DD1-8A3A79D806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790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0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  <a:solidFill>
            <a:srgbClr val="006699"/>
          </a:solidFill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D97D-F5E1-4AD2-9DD1-8A3A79D806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837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0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b"/>
          <a:lstStyle>
            <a:lvl1pPr marL="0" indent="0">
              <a:buNone/>
              <a:defRPr sz="2000">
                <a:solidFill>
                  <a:srgbClr val="00206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D97D-F5E1-4AD2-9DD1-8A3A79D806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988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7531" y="465516"/>
            <a:ext cx="8544949" cy="24707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D97D-F5E1-4AD2-9DD1-8A3A79D8069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347532" y="3017299"/>
            <a:ext cx="8448939" cy="15796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412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Два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7531" y="465516"/>
            <a:ext cx="8544949" cy="24707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D97D-F5E1-4AD2-9DD1-8A3A79D8069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347532" y="3017299"/>
            <a:ext cx="8448939" cy="1579676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473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7531" y="465516"/>
            <a:ext cx="8544949" cy="247077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D97D-F5E1-4AD2-9DD1-8A3A79D8069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347532" y="3017299"/>
            <a:ext cx="8448939" cy="1579676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524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microsoft.com/office/2007/relationships/hdphoto" Target="../media/hdphoto1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28021" y="4759399"/>
            <a:ext cx="4283968" cy="32363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fld id="{179CD97D-F5E1-4AD2-9DD1-8A3A79D8069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11" y="100975"/>
            <a:ext cx="8820000" cy="340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627534"/>
            <a:ext cx="8820000" cy="3928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7" name="Picture 2" descr="http://www.zeladmin.ru/application/themes/theme_core/images/logo.png"/>
          <p:cNvPicPr>
            <a:picLocks noChangeAspect="1" noChangeArrowheads="1"/>
          </p:cNvPicPr>
          <p:nvPr userDrawn="1"/>
        </p:nvPicPr>
        <p:blipFill>
          <a:blip r:embed="rId3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4" y="4612144"/>
            <a:ext cx="2822861" cy="47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473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  <p:sldLayoutId id="2147483719" r:id="rId29"/>
    <p:sldLayoutId id="2147483720" r:id="rId30"/>
    <p:sldLayoutId id="2147483721" r:id="rId3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microsoft.com/office/2007/relationships/hdphoto" Target="../media/hdphoto7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microsoft.com/office/2007/relationships/hdphoto" Target="../media/hdphoto4.wdp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7.jpeg"/><Relationship Id="rId14" Type="http://schemas.microsoft.com/office/2007/relationships/hdphoto" Target="../media/hdphoto8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10.wdp"/><Relationship Id="rId5" Type="http://schemas.openxmlformats.org/officeDocument/2006/relationships/image" Target="../media/image11.jpeg"/><Relationship Id="rId4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microsoft.com/office/2007/relationships/hdphoto" Target="../media/hdphoto16.wdp"/><Relationship Id="rId3" Type="http://schemas.microsoft.com/office/2007/relationships/hdphoto" Target="../media/hdphoto11.wdp"/><Relationship Id="rId7" Type="http://schemas.microsoft.com/office/2007/relationships/hdphoto" Target="../media/hdphoto13.wdp"/><Relationship Id="rId12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jpeg"/><Relationship Id="rId11" Type="http://schemas.microsoft.com/office/2007/relationships/hdphoto" Target="../media/hdphoto15.wdp"/><Relationship Id="rId5" Type="http://schemas.microsoft.com/office/2007/relationships/hdphoto" Target="../media/hdphoto12.wdp"/><Relationship Id="rId10" Type="http://schemas.openxmlformats.org/officeDocument/2006/relationships/image" Target="../media/image17.jpeg"/><Relationship Id="rId4" Type="http://schemas.openxmlformats.org/officeDocument/2006/relationships/image" Target="../media/image14.jpeg"/><Relationship Id="rId9" Type="http://schemas.microsoft.com/office/2007/relationships/hdphoto" Target="../media/hdphoto1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microsoft.com/office/2007/relationships/hdphoto" Target="../media/hdphoto18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1.jpeg"/><Relationship Id="rId5" Type="http://schemas.microsoft.com/office/2007/relationships/hdphoto" Target="../media/hdphoto17.wdp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eladmin.ru/" TargetMode="External"/><Relationship Id="rId7" Type="http://schemas.microsoft.com/office/2007/relationships/hdphoto" Target="../media/hdphoto19.wdp"/><Relationship Id="rId2" Type="http://schemas.openxmlformats.org/officeDocument/2006/relationships/hyperlink" Target="mailto:soprunovala@admin.zelenogorsk.ru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jpeg"/><Relationship Id="rId5" Type="http://schemas.openxmlformats.org/officeDocument/2006/relationships/hyperlink" Target="mailto:econ@admin.zelenogorsk.ru" TargetMode="External"/><Relationship Id="rId4" Type="http://schemas.openxmlformats.org/officeDocument/2006/relationships/hyperlink" Target="https://www.zeladmin.ru/InvestPassport/files/assets/basic-html/page-1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853698" y="2283719"/>
            <a:ext cx="5436604" cy="58815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dirty="0"/>
              <a:t>г</a:t>
            </a:r>
            <a:r>
              <a:rPr lang="ru-RU" dirty="0" smtClean="0"/>
              <a:t>. Зеленогорск Красноярского края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ru-RU" sz="20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"/>
                    </a14:imgEffect>
                    <a14:imgEffect>
                      <a14:brightnessContrast bright="3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959" b="39183"/>
          <a:stretch/>
        </p:blipFill>
        <p:spPr>
          <a:xfrm>
            <a:off x="0" y="2871874"/>
            <a:ext cx="9144000" cy="16440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70137" y="4515966"/>
            <a:ext cx="3573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год реализации практики: 2017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853698" y="411510"/>
            <a:ext cx="5436604" cy="1894607"/>
          </a:xfrm>
        </p:spPr>
        <p:txBody>
          <a:bodyPr>
            <a:normAutofit/>
          </a:bodyPr>
          <a:lstStyle/>
          <a:p>
            <a:r>
              <a:rPr lang="ru-RU" b="0" dirty="0" smtClean="0"/>
              <a:t>Инвестиционный</a:t>
            </a:r>
            <a:br>
              <a:rPr lang="ru-RU" b="0" dirty="0" smtClean="0"/>
            </a:br>
            <a:r>
              <a:rPr lang="ru-RU" b="0" dirty="0" smtClean="0"/>
              <a:t>паспорт  города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62724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Инвестиционный паспорт</a:t>
            </a:r>
            <a:endParaRPr lang="en-US" dirty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6" name="Text Placeholder 3"/>
          <p:cNvSpPr txBox="1">
            <a:spLocks/>
          </p:cNvSpPr>
          <p:nvPr/>
        </p:nvSpPr>
        <p:spPr>
          <a:xfrm>
            <a:off x="549715" y="699542"/>
            <a:ext cx="4551695" cy="2769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>
              <a:spcBef>
                <a:spcPct val="20000"/>
              </a:spcBef>
              <a:defRPr/>
            </a:pPr>
            <a:r>
              <a:rPr lang="ru-RU" sz="1800" b="1" dirty="0">
                <a:solidFill>
                  <a:schemeClr val="tx1"/>
                </a:solidFill>
                <a:latin typeface="+mj-lt"/>
              </a:rPr>
              <a:t>эффективный «маркетинг» территории</a:t>
            </a:r>
          </a:p>
        </p:txBody>
      </p:sp>
      <p:sp>
        <p:nvSpPr>
          <p:cNvPr id="50" name="Text Placeholder 3"/>
          <p:cNvSpPr txBox="1">
            <a:spLocks/>
          </p:cNvSpPr>
          <p:nvPr/>
        </p:nvSpPr>
        <p:spPr>
          <a:xfrm>
            <a:off x="549715" y="2265021"/>
            <a:ext cx="4500848" cy="1246495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>
              <a:lnSpc>
                <a:spcPct val="90000"/>
              </a:lnSpc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механизм повышения </a:t>
            </a:r>
            <a:r>
              <a:rPr lang="ru-RU" sz="1800" b="1" dirty="0">
                <a:solidFill>
                  <a:schemeClr val="tx1"/>
                </a:solidFill>
                <a:latin typeface="+mj-lt"/>
              </a:rPr>
              <a:t>эффективности </a:t>
            </a:r>
            <a:endParaRPr lang="ru-RU" sz="1800" b="1" dirty="0" smtClean="0">
              <a:solidFill>
                <a:schemeClr val="tx1"/>
              </a:solidFill>
              <a:latin typeface="+mj-lt"/>
            </a:endParaRPr>
          </a:p>
          <a:p>
            <a:pPr lvl="0" algn="l">
              <a:lnSpc>
                <a:spcPct val="90000"/>
              </a:lnSpc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сотрудничества </a:t>
            </a:r>
            <a:r>
              <a:rPr lang="ru-RU" sz="1800" b="1" dirty="0">
                <a:solidFill>
                  <a:schemeClr val="tx1"/>
                </a:solidFill>
                <a:latin typeface="+mj-lt"/>
              </a:rPr>
              <a:t>органов 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местного </a:t>
            </a:r>
          </a:p>
          <a:p>
            <a:pPr lvl="0" algn="l">
              <a:lnSpc>
                <a:spcPct val="90000"/>
              </a:lnSpc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самоуправления с </a:t>
            </a:r>
          </a:p>
          <a:p>
            <a:pPr lvl="0" algn="l">
              <a:lnSpc>
                <a:spcPct val="90000"/>
              </a:lnSpc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потенциальными </a:t>
            </a:r>
          </a:p>
          <a:p>
            <a:pPr lvl="0" algn="l">
              <a:lnSpc>
                <a:spcPct val="90000"/>
              </a:lnSpc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инвесторами</a:t>
            </a:r>
            <a:endParaRPr lang="ru-RU" sz="1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7" name="Text Placeholder 3"/>
          <p:cNvSpPr txBox="1">
            <a:spLocks/>
          </p:cNvSpPr>
          <p:nvPr/>
        </p:nvSpPr>
        <p:spPr>
          <a:xfrm>
            <a:off x="539552" y="1147502"/>
            <a:ext cx="5400000" cy="2769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>
              <a:spcBef>
                <a:spcPct val="20000"/>
              </a:spcBef>
              <a:defRPr/>
            </a:pPr>
            <a:r>
              <a:rPr lang="ru-RU" sz="1800" b="1" dirty="0">
                <a:solidFill>
                  <a:schemeClr val="tx1"/>
                </a:solidFill>
                <a:latin typeface="+mj-lt"/>
              </a:rPr>
              <a:t>универсальный информационный бюллетень</a:t>
            </a:r>
          </a:p>
        </p:txBody>
      </p:sp>
      <p:sp>
        <p:nvSpPr>
          <p:cNvPr id="75" name="Text Placeholder 3"/>
          <p:cNvSpPr txBox="1">
            <a:spLocks/>
          </p:cNvSpPr>
          <p:nvPr/>
        </p:nvSpPr>
        <p:spPr>
          <a:xfrm>
            <a:off x="549715" y="1595462"/>
            <a:ext cx="4682757" cy="498598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>
              <a:lnSpc>
                <a:spcPct val="90000"/>
              </a:lnSpc>
              <a:defRPr/>
            </a:pPr>
            <a:r>
              <a:rPr lang="ru-RU" sz="1800" b="1" dirty="0">
                <a:solidFill>
                  <a:schemeClr val="tx1"/>
                </a:solidFill>
                <a:latin typeface="+mj-lt"/>
              </a:rPr>
              <a:t>аналитическая база об инвестиционной </a:t>
            </a:r>
            <a:endParaRPr lang="ru-RU" sz="1800" b="1" dirty="0" smtClean="0">
              <a:solidFill>
                <a:schemeClr val="tx1"/>
              </a:solidFill>
              <a:latin typeface="+mj-lt"/>
            </a:endParaRPr>
          </a:p>
          <a:p>
            <a:pPr lvl="0" algn="l">
              <a:lnSpc>
                <a:spcPct val="90000"/>
              </a:lnSpc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привлекательности </a:t>
            </a:r>
            <a:r>
              <a:rPr lang="ru-RU" sz="1800" b="1" dirty="0">
                <a:solidFill>
                  <a:schemeClr val="tx1"/>
                </a:solidFill>
                <a:latin typeface="+mj-lt"/>
              </a:rPr>
              <a:t>территории</a:t>
            </a:r>
          </a:p>
        </p:txBody>
      </p:sp>
      <p:sp>
        <p:nvSpPr>
          <p:cNvPr id="38" name="Freeform 45"/>
          <p:cNvSpPr>
            <a:spLocks noEditPoints="1"/>
          </p:cNvSpPr>
          <p:nvPr/>
        </p:nvSpPr>
        <p:spPr bwMode="auto">
          <a:xfrm>
            <a:off x="161400" y="699542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Freeform 45"/>
          <p:cNvSpPr>
            <a:spLocks noEditPoints="1"/>
          </p:cNvSpPr>
          <p:nvPr/>
        </p:nvSpPr>
        <p:spPr bwMode="auto">
          <a:xfrm>
            <a:off x="171115" y="1147502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" name="Freeform 45"/>
          <p:cNvSpPr>
            <a:spLocks noEditPoints="1"/>
          </p:cNvSpPr>
          <p:nvPr/>
        </p:nvSpPr>
        <p:spPr bwMode="auto">
          <a:xfrm>
            <a:off x="171115" y="1595462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Freeform 45"/>
          <p:cNvSpPr>
            <a:spLocks noEditPoints="1"/>
          </p:cNvSpPr>
          <p:nvPr/>
        </p:nvSpPr>
        <p:spPr bwMode="auto">
          <a:xfrm>
            <a:off x="171115" y="2258239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3000"/>
                    </a14:imgEffect>
                    <a14:imgEffect>
                      <a14:brightnessContrast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8422"/>
            <a:ext cx="1636010" cy="21813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9000"/>
                    </a14:imgEffect>
                    <a14:imgEffect>
                      <a14:brightnessContrast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969" y="915566"/>
            <a:ext cx="1636010" cy="21813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6000"/>
                    </a14:imgEffect>
                    <a14:imgEffect>
                      <a14:brightnessContrast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310084"/>
            <a:ext cx="1636010" cy="21813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3000"/>
                    </a14:imgEffect>
                    <a14:imgEffect>
                      <a14:brightnessContrast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847445"/>
            <a:ext cx="1636010" cy="21813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1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043" y="2715766"/>
            <a:ext cx="1636010" cy="21813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17000"/>
                    </a14:imgEffect>
                    <a14:imgEffect>
                      <a14:brightnessContrast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00" y="2847445"/>
            <a:ext cx="1636010" cy="218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0783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0" grpId="0"/>
      <p:bldP spid="67" grpId="0"/>
      <p:bldP spid="75" grpId="0"/>
      <p:bldP spid="38" grpId="0" animBg="1"/>
      <p:bldP spid="39" grpId="0" animBg="1"/>
      <p:bldP spid="40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 txBox="1">
            <a:spLocks/>
          </p:cNvSpPr>
          <p:nvPr/>
        </p:nvSpPr>
        <p:spPr>
          <a:xfrm>
            <a:off x="107505" y="777008"/>
            <a:ext cx="8928991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90000"/>
              </a:lnSpc>
              <a:defRPr/>
            </a:pPr>
            <a:r>
              <a:rPr lang="ru-RU" sz="1800" b="1" dirty="0">
                <a:solidFill>
                  <a:schemeClr val="tx1"/>
                </a:solidFill>
              </a:rPr>
              <a:t>формирование имиджа города </a:t>
            </a:r>
            <a:r>
              <a:rPr lang="ru-RU" sz="1800" b="1" dirty="0" smtClean="0">
                <a:solidFill>
                  <a:schemeClr val="tx1"/>
                </a:solidFill>
              </a:rPr>
              <a:t>Зеленогорска, </a:t>
            </a:r>
          </a:p>
          <a:p>
            <a:pPr>
              <a:lnSpc>
                <a:spcPct val="90000"/>
              </a:lnSpc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как </a:t>
            </a:r>
            <a:r>
              <a:rPr lang="ru-RU" sz="1800" b="1" dirty="0">
                <a:solidFill>
                  <a:schemeClr val="tx1"/>
                </a:solidFill>
              </a:rPr>
              <a:t>территории привлекательной для </a:t>
            </a:r>
            <a:r>
              <a:rPr lang="ru-RU" sz="1800" b="1" dirty="0" smtClean="0">
                <a:solidFill>
                  <a:schemeClr val="tx1"/>
                </a:solidFill>
              </a:rPr>
              <a:t>инвестиций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7471"/>
            <a:ext cx="6114012" cy="353524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Цель</a:t>
            </a:r>
            <a:endParaRPr lang="en-US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8" name="Bent Arrow 57"/>
          <p:cNvSpPr/>
          <p:nvPr/>
        </p:nvSpPr>
        <p:spPr>
          <a:xfrm>
            <a:off x="4107048" y="2090346"/>
            <a:ext cx="2073852" cy="3053171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Bent Arrow 58"/>
          <p:cNvSpPr/>
          <p:nvPr/>
        </p:nvSpPr>
        <p:spPr>
          <a:xfrm flipH="1">
            <a:off x="3113418" y="2666416"/>
            <a:ext cx="2337326" cy="2477101"/>
          </a:xfrm>
          <a:prstGeom prst="bentArrow">
            <a:avLst>
              <a:gd name="adj1" fmla="val 8879"/>
              <a:gd name="adj2" fmla="val 9038"/>
              <a:gd name="adj3" fmla="val 14263"/>
              <a:gd name="adj4" fmla="val 19454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Bent Arrow 59"/>
          <p:cNvSpPr/>
          <p:nvPr/>
        </p:nvSpPr>
        <p:spPr>
          <a:xfrm flipH="1">
            <a:off x="2833986" y="3395752"/>
            <a:ext cx="1120789" cy="1747765"/>
          </a:xfrm>
          <a:prstGeom prst="bentArrow">
            <a:avLst>
              <a:gd name="adj1" fmla="val 19713"/>
              <a:gd name="adj2" fmla="val 20879"/>
              <a:gd name="adj3" fmla="val 22762"/>
              <a:gd name="adj4" fmla="val 29493"/>
            </a:avLst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Bent Arrow 60"/>
          <p:cNvSpPr/>
          <p:nvPr/>
        </p:nvSpPr>
        <p:spPr>
          <a:xfrm>
            <a:off x="4818880" y="3263051"/>
            <a:ext cx="1826972" cy="1880466"/>
          </a:xfrm>
          <a:prstGeom prst="bentArrow">
            <a:avLst>
              <a:gd name="adj1" fmla="val 13127"/>
              <a:gd name="adj2" fmla="val 10495"/>
              <a:gd name="adj3" fmla="val 17138"/>
              <a:gd name="adj4" fmla="val 21923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Up Arrow 61"/>
          <p:cNvSpPr/>
          <p:nvPr/>
        </p:nvSpPr>
        <p:spPr>
          <a:xfrm>
            <a:off x="4345702" y="1347614"/>
            <a:ext cx="444404" cy="3795902"/>
          </a:xfrm>
          <a:prstGeom prst="upArrow">
            <a:avLst>
              <a:gd name="adj1" fmla="val 50000"/>
              <a:gd name="adj2" fmla="val 6714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 Placeholder 3"/>
          <p:cNvSpPr txBox="1">
            <a:spLocks/>
          </p:cNvSpPr>
          <p:nvPr/>
        </p:nvSpPr>
        <p:spPr>
          <a:xfrm>
            <a:off x="96700" y="3075806"/>
            <a:ext cx="2891124" cy="9971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>
              <a:lnSpc>
                <a:spcPct val="90000"/>
              </a:lnSpc>
              <a:defRPr/>
            </a:pPr>
            <a:r>
              <a:rPr lang="ru-RU" sz="1800" b="1" dirty="0" smtClean="0">
                <a:solidFill>
                  <a:schemeClr val="tx1">
                    <a:lumMod val="65000"/>
                  </a:schemeClr>
                </a:solidFill>
              </a:rPr>
              <a:t>консолидация необходимого </a:t>
            </a:r>
          </a:p>
          <a:p>
            <a:pPr lvl="0" algn="l">
              <a:lnSpc>
                <a:spcPct val="90000"/>
              </a:lnSpc>
              <a:defRPr/>
            </a:pPr>
            <a:r>
              <a:rPr lang="ru-RU" sz="1800" b="1" dirty="0" smtClean="0">
                <a:solidFill>
                  <a:schemeClr val="tx1">
                    <a:lumMod val="65000"/>
                  </a:schemeClr>
                </a:solidFill>
              </a:rPr>
              <a:t>объема информации </a:t>
            </a:r>
          </a:p>
          <a:p>
            <a:pPr lvl="0" algn="l">
              <a:lnSpc>
                <a:spcPct val="90000"/>
              </a:lnSpc>
              <a:defRPr/>
            </a:pPr>
            <a:r>
              <a:rPr lang="ru-RU" sz="1800" b="1" dirty="0" smtClean="0">
                <a:solidFill>
                  <a:schemeClr val="tx1">
                    <a:lumMod val="65000"/>
                  </a:schemeClr>
                </a:solidFill>
              </a:rPr>
              <a:t>в одном документе</a:t>
            </a:r>
            <a:endParaRPr lang="en-US" sz="1800" b="1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76" name="Text Placeholder 3"/>
          <p:cNvSpPr txBox="1">
            <a:spLocks/>
          </p:cNvSpPr>
          <p:nvPr/>
        </p:nvSpPr>
        <p:spPr>
          <a:xfrm>
            <a:off x="107504" y="1851670"/>
            <a:ext cx="3456384" cy="9971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>
              <a:lnSpc>
                <a:spcPct val="90000"/>
              </a:lnSpc>
              <a:defRPr/>
            </a:pP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повышение уровня информированности об инвестиционном потенциале территории</a:t>
            </a:r>
          </a:p>
        </p:txBody>
      </p:sp>
      <p:sp>
        <p:nvSpPr>
          <p:cNvPr id="81" name="Text Placeholder 3"/>
          <p:cNvSpPr txBox="1">
            <a:spLocks/>
          </p:cNvSpPr>
          <p:nvPr/>
        </p:nvSpPr>
        <p:spPr>
          <a:xfrm>
            <a:off x="5732366" y="3219822"/>
            <a:ext cx="3304131" cy="124649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r">
              <a:lnSpc>
                <a:spcPct val="90000"/>
              </a:lnSpc>
              <a:defRPr/>
            </a:pPr>
            <a:r>
              <a:rPr lang="ru-RU" sz="1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повышение </a:t>
            </a:r>
          </a:p>
          <a:p>
            <a:pPr lvl="0" algn="r">
              <a:lnSpc>
                <a:spcPct val="90000"/>
              </a:lnSpc>
              <a:defRPr/>
            </a:pPr>
            <a:r>
              <a:rPr lang="ru-RU" sz="1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эффективности </a:t>
            </a:r>
            <a:r>
              <a:rPr lang="ru-RU" sz="1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сотрудничества </a:t>
            </a:r>
            <a:r>
              <a:rPr lang="ru-RU" sz="1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ОМС </a:t>
            </a:r>
          </a:p>
          <a:p>
            <a:pPr lvl="0" algn="r">
              <a:lnSpc>
                <a:spcPct val="90000"/>
              </a:lnSpc>
              <a:defRPr/>
            </a:pPr>
            <a:r>
              <a:rPr lang="ru-RU" sz="1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с </a:t>
            </a:r>
            <a:r>
              <a:rPr lang="ru-RU" sz="1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потенциальными инвесторами</a:t>
            </a:r>
            <a:endParaRPr lang="en-US" sz="18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6" name="Text Placeholder 3"/>
          <p:cNvSpPr txBox="1">
            <a:spLocks/>
          </p:cNvSpPr>
          <p:nvPr/>
        </p:nvSpPr>
        <p:spPr>
          <a:xfrm>
            <a:off x="6084168" y="1851670"/>
            <a:ext cx="2968719" cy="124649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r">
              <a:lnSpc>
                <a:spcPct val="90000"/>
              </a:lnSpc>
              <a:defRPr/>
            </a:pP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содействие распространению </a:t>
            </a:r>
            <a:r>
              <a:rPr lang="ru-RU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информации </a:t>
            </a:r>
            <a:endParaRPr lang="ru-RU" sz="18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0" algn="r">
              <a:lnSpc>
                <a:spcPct val="90000"/>
              </a:lnSpc>
              <a:defRPr/>
            </a:pP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 </a:t>
            </a:r>
            <a:r>
              <a:rPr lang="ru-RU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привлекательности территории </a:t>
            </a:r>
            <a:endParaRPr lang="en-US" sz="1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1007052" y="289775"/>
            <a:ext cx="5638800" cy="354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и задачи практики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7167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58" grpId="0" animBg="1"/>
      <p:bldP spid="59" grpId="0" animBg="1"/>
      <p:bldP spid="60" grpId="0" animBg="1"/>
      <p:bldP spid="61" grpId="0" animBg="1"/>
      <p:bldP spid="62" grpId="0" animBg="1"/>
      <p:bldP spid="67" grpId="0"/>
      <p:bldP spid="76" grpId="0"/>
      <p:bldP spid="81" grpId="0"/>
      <p:bldP spid="86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000"/>
                    </a14:imgEffect>
                    <a14:imgEffect>
                      <a14:brightnessContrast bright="18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7" y="23959"/>
            <a:ext cx="2458317" cy="1638877"/>
          </a:xfrm>
          <a:prstGeom prst="rect">
            <a:avLst/>
          </a:prstGeom>
        </p:spPr>
      </p:pic>
      <p:grpSp>
        <p:nvGrpSpPr>
          <p:cNvPr id="3" name="Group 35"/>
          <p:cNvGrpSpPr/>
          <p:nvPr/>
        </p:nvGrpSpPr>
        <p:grpSpPr>
          <a:xfrm>
            <a:off x="769938" y="3037066"/>
            <a:ext cx="1613466" cy="345642"/>
            <a:chOff x="769938" y="2456536"/>
            <a:chExt cx="1613466" cy="345642"/>
          </a:xfrm>
        </p:grpSpPr>
        <p:sp>
          <p:nvSpPr>
            <p:cNvPr id="33" name="Notched Right Arrow 32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5" name="Group 36"/>
          <p:cNvGrpSpPr/>
          <p:nvPr/>
        </p:nvGrpSpPr>
        <p:grpSpPr>
          <a:xfrm>
            <a:off x="2260906" y="3037066"/>
            <a:ext cx="1613466" cy="345642"/>
            <a:chOff x="769938" y="2456536"/>
            <a:chExt cx="1613466" cy="345642"/>
          </a:xfrm>
          <a:solidFill>
            <a:schemeClr val="tx2"/>
          </a:solidFill>
        </p:grpSpPr>
        <p:sp>
          <p:nvSpPr>
            <p:cNvPr id="38" name="Notched Right Arrow 37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6" name="Group 40"/>
          <p:cNvGrpSpPr/>
          <p:nvPr/>
        </p:nvGrpSpPr>
        <p:grpSpPr>
          <a:xfrm>
            <a:off x="3751874" y="3037066"/>
            <a:ext cx="1613466" cy="345642"/>
            <a:chOff x="769938" y="2456536"/>
            <a:chExt cx="1613466" cy="345642"/>
          </a:xfrm>
        </p:grpSpPr>
        <p:sp>
          <p:nvSpPr>
            <p:cNvPr id="42" name="Notched Right Arrow 41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oup 43"/>
          <p:cNvGrpSpPr/>
          <p:nvPr/>
        </p:nvGrpSpPr>
        <p:grpSpPr>
          <a:xfrm>
            <a:off x="5242842" y="3037066"/>
            <a:ext cx="1613466" cy="345642"/>
            <a:chOff x="769938" y="2456536"/>
            <a:chExt cx="1613466" cy="345642"/>
          </a:xfrm>
          <a:solidFill>
            <a:schemeClr val="tx1"/>
          </a:solidFill>
        </p:grpSpPr>
        <p:sp>
          <p:nvSpPr>
            <p:cNvPr id="45" name="Notched Right Arrow 44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8" name="Group 49"/>
          <p:cNvGrpSpPr/>
          <p:nvPr/>
        </p:nvGrpSpPr>
        <p:grpSpPr>
          <a:xfrm>
            <a:off x="6733811" y="3037066"/>
            <a:ext cx="1613466" cy="345642"/>
            <a:chOff x="769938" y="2456536"/>
            <a:chExt cx="1613466" cy="345642"/>
          </a:xfrm>
        </p:grpSpPr>
        <p:sp>
          <p:nvSpPr>
            <p:cNvPr id="52" name="Notched Right Arrow 51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Реализация практики</a:t>
            </a:r>
            <a:endParaRPr lang="en-US" dirty="0"/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75" name="Straight Connector 74"/>
          <p:cNvCxnSpPr/>
          <p:nvPr/>
        </p:nvCxnSpPr>
        <p:spPr>
          <a:xfrm flipH="1" flipV="1">
            <a:off x="1574466" y="3209162"/>
            <a:ext cx="0" cy="295200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4572000" y="3219821"/>
            <a:ext cx="0" cy="295200"/>
          </a:xfrm>
          <a:prstGeom prst="line">
            <a:avLst/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7538436" y="3204399"/>
            <a:ext cx="0" cy="29462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3066185" y="2924622"/>
            <a:ext cx="1454" cy="295200"/>
          </a:xfrm>
          <a:prstGeom prst="line">
            <a:avLst/>
          </a:prstGeom>
          <a:ln w="1905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6048361" y="2901713"/>
            <a:ext cx="0" cy="295200"/>
          </a:xfrm>
          <a:prstGeom prst="line">
            <a:avLst/>
          </a:prstGeom>
          <a:ln w="190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461504" y="3499024"/>
            <a:ext cx="2225923" cy="9848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600" b="1" dirty="0">
                <a:solidFill>
                  <a:schemeClr val="accent1"/>
                </a:solidFill>
              </a:rPr>
              <a:t>включение мероприятия в приоритетный проект Красноярского края 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123733" y="3515021"/>
            <a:ext cx="2896533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с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бор и обработка </a:t>
            </a: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исходных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данных, </a:t>
            </a:r>
            <a:endParaRPr lang="ru-RU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оценка текущей ситуации, анализ конкурентных преимуществ территории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352270" y="3508539"/>
            <a:ext cx="2376547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10000"/>
                  </a:schemeClr>
                </a:solidFill>
              </a:rPr>
              <a:t>р</a:t>
            </a:r>
            <a:r>
              <a:rPr lang="ru-RU" sz="1600" b="1" dirty="0" smtClean="0">
                <a:solidFill>
                  <a:schemeClr val="accent5">
                    <a:lumMod val="10000"/>
                  </a:schemeClr>
                </a:solidFill>
              </a:rPr>
              <a:t>азработка паспорта </a:t>
            </a:r>
          </a:p>
          <a:p>
            <a:pPr algn="ctr"/>
            <a:r>
              <a:rPr lang="ru-RU" sz="1600" b="1" dirty="0" smtClean="0">
                <a:solidFill>
                  <a:schemeClr val="accent5">
                    <a:lumMod val="10000"/>
                  </a:schemeClr>
                </a:solidFill>
              </a:rPr>
              <a:t>и размещение </a:t>
            </a:r>
            <a:r>
              <a:rPr lang="ru-RU" sz="1600" b="1" dirty="0">
                <a:solidFill>
                  <a:schemeClr val="accent5">
                    <a:lumMod val="10000"/>
                  </a:schemeClr>
                </a:solidFill>
              </a:rPr>
              <a:t>в электронном виде на официальном </a:t>
            </a:r>
            <a:r>
              <a:rPr lang="ru-RU" sz="1600" b="1" dirty="0" smtClean="0">
                <a:solidFill>
                  <a:schemeClr val="accent5">
                    <a:lumMod val="10000"/>
                  </a:schemeClr>
                </a:solidFill>
              </a:rPr>
              <a:t>сайте Администрации города </a:t>
            </a:r>
            <a:endParaRPr lang="ru-RU" sz="16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594166" y="1136233"/>
            <a:ext cx="2944037" cy="17235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разработка </a:t>
            </a:r>
            <a:r>
              <a:rPr lang="ru-RU" sz="1600" b="1" dirty="0">
                <a:solidFill>
                  <a:schemeClr val="tx2"/>
                </a:solidFill>
              </a:rPr>
              <a:t>структуры </a:t>
            </a:r>
            <a:r>
              <a:rPr lang="ru-RU" sz="1600" b="1" dirty="0" smtClean="0">
                <a:solidFill>
                  <a:schemeClr val="tx2"/>
                </a:solidFill>
              </a:rPr>
              <a:t>документа, </a:t>
            </a:r>
            <a:r>
              <a:rPr lang="ru-RU" sz="1600" b="1" dirty="0">
                <a:solidFill>
                  <a:schemeClr val="tx2"/>
                </a:solidFill>
              </a:rPr>
              <a:t>определение потенциальных </a:t>
            </a:r>
            <a:r>
              <a:rPr lang="ru-RU" sz="1600" b="1" dirty="0" smtClean="0">
                <a:solidFill>
                  <a:schemeClr val="tx2"/>
                </a:solidFill>
              </a:rPr>
              <a:t>участников, запрос </a:t>
            </a:r>
            <a:r>
              <a:rPr lang="ru-RU" sz="1600" b="1" dirty="0">
                <a:solidFill>
                  <a:schemeClr val="tx2"/>
                </a:solidFill>
              </a:rPr>
              <a:t>информации от </a:t>
            </a:r>
            <a:r>
              <a:rPr lang="ru-RU" sz="1600" b="1" dirty="0" smtClean="0">
                <a:solidFill>
                  <a:schemeClr val="tx2"/>
                </a:solidFill>
              </a:rPr>
              <a:t>предприятий, </a:t>
            </a:r>
            <a:r>
              <a:rPr lang="ru-RU" sz="1600" b="1" dirty="0">
                <a:solidFill>
                  <a:schemeClr val="tx2"/>
                </a:solidFill>
              </a:rPr>
              <a:t>структурных подразделений </a:t>
            </a:r>
            <a:r>
              <a:rPr lang="ru-RU" sz="1600" b="1" dirty="0" smtClean="0">
                <a:solidFill>
                  <a:schemeClr val="tx2"/>
                </a:solidFill>
              </a:rPr>
              <a:t>Администрации города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907574" y="2358509"/>
            <a:ext cx="2287920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600" b="1" dirty="0"/>
              <a:t>согласование </a:t>
            </a:r>
            <a:r>
              <a:rPr lang="ru-RU" sz="1600" b="1" dirty="0" smtClean="0"/>
              <a:t>и обсуждение </a:t>
            </a:r>
            <a:endParaRPr lang="ru-RU" sz="16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3000"/>
                    </a14:imgEffect>
                    <a14:imgEffect>
                      <a14:brightnessContrast bright="15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24" r="25984" b="12824"/>
          <a:stretch/>
        </p:blipFill>
        <p:spPr>
          <a:xfrm>
            <a:off x="4970861" y="627534"/>
            <a:ext cx="2421805" cy="168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9068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9" grpId="0"/>
      <p:bldP spid="112" grpId="0"/>
      <p:bldP spid="115" grpId="0"/>
      <p:bldP spid="1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8" b="15167"/>
          <a:stretch/>
        </p:blipFill>
        <p:spPr>
          <a:xfrm>
            <a:off x="1" y="900120"/>
            <a:ext cx="9144000" cy="36158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758953"/>
            <a:ext cx="9144000" cy="3787335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6" name="Freeform 78"/>
          <p:cNvSpPr>
            <a:spLocks/>
          </p:cNvSpPr>
          <p:nvPr/>
        </p:nvSpPr>
        <p:spPr bwMode="auto">
          <a:xfrm>
            <a:off x="2863850" y="2388875"/>
            <a:ext cx="1708150" cy="1706563"/>
          </a:xfrm>
          <a:custGeom>
            <a:avLst/>
            <a:gdLst/>
            <a:ahLst/>
            <a:cxnLst>
              <a:cxn ang="0">
                <a:pos x="399" y="216"/>
              </a:cxn>
              <a:cxn ang="0">
                <a:pos x="472" y="181"/>
              </a:cxn>
              <a:cxn ang="0">
                <a:pos x="433" y="88"/>
              </a:cxn>
              <a:cxn ang="0">
                <a:pos x="601" y="88"/>
              </a:cxn>
              <a:cxn ang="0">
                <a:pos x="563" y="181"/>
              </a:cxn>
              <a:cxn ang="0">
                <a:pos x="636" y="216"/>
              </a:cxn>
              <a:cxn ang="0">
                <a:pos x="819" y="216"/>
              </a:cxn>
              <a:cxn ang="0">
                <a:pos x="819" y="399"/>
              </a:cxn>
              <a:cxn ang="0">
                <a:pos x="784" y="472"/>
              </a:cxn>
              <a:cxn ang="0">
                <a:pos x="691" y="434"/>
              </a:cxn>
              <a:cxn ang="0">
                <a:pos x="691" y="602"/>
              </a:cxn>
              <a:cxn ang="0">
                <a:pos x="784" y="563"/>
              </a:cxn>
              <a:cxn ang="0">
                <a:pos x="819" y="636"/>
              </a:cxn>
              <a:cxn ang="0">
                <a:pos x="819" y="819"/>
              </a:cxn>
              <a:cxn ang="0">
                <a:pos x="636" y="819"/>
              </a:cxn>
              <a:cxn ang="0">
                <a:pos x="563" y="784"/>
              </a:cxn>
              <a:cxn ang="0">
                <a:pos x="601" y="691"/>
              </a:cxn>
              <a:cxn ang="0">
                <a:pos x="433" y="691"/>
              </a:cxn>
              <a:cxn ang="0">
                <a:pos x="472" y="784"/>
              </a:cxn>
              <a:cxn ang="0">
                <a:pos x="399" y="819"/>
              </a:cxn>
              <a:cxn ang="0">
                <a:pos x="216" y="819"/>
              </a:cxn>
              <a:cxn ang="0">
                <a:pos x="216" y="636"/>
              </a:cxn>
              <a:cxn ang="0">
                <a:pos x="180" y="563"/>
              </a:cxn>
              <a:cxn ang="0">
                <a:pos x="88" y="602"/>
              </a:cxn>
              <a:cxn ang="0">
                <a:pos x="88" y="434"/>
              </a:cxn>
              <a:cxn ang="0">
                <a:pos x="180" y="472"/>
              </a:cxn>
              <a:cxn ang="0">
                <a:pos x="216" y="399"/>
              </a:cxn>
              <a:cxn ang="0">
                <a:pos x="216" y="216"/>
              </a:cxn>
              <a:cxn ang="0">
                <a:pos x="399" y="216"/>
              </a:cxn>
            </a:cxnLst>
            <a:rect l="0" t="0" r="r" b="b"/>
            <a:pathLst>
              <a:path w="819" h="819">
                <a:moveTo>
                  <a:pt x="399" y="216"/>
                </a:moveTo>
                <a:cubicBezTo>
                  <a:pt x="465" y="216"/>
                  <a:pt x="480" y="200"/>
                  <a:pt x="472" y="181"/>
                </a:cubicBezTo>
                <a:cubicBezTo>
                  <a:pt x="455" y="144"/>
                  <a:pt x="425" y="139"/>
                  <a:pt x="433" y="88"/>
                </a:cubicBezTo>
                <a:cubicBezTo>
                  <a:pt x="447" y="0"/>
                  <a:pt x="588" y="0"/>
                  <a:pt x="601" y="88"/>
                </a:cubicBezTo>
                <a:cubicBezTo>
                  <a:pt x="609" y="139"/>
                  <a:pt x="580" y="144"/>
                  <a:pt x="563" y="181"/>
                </a:cubicBezTo>
                <a:cubicBezTo>
                  <a:pt x="554" y="200"/>
                  <a:pt x="570" y="216"/>
                  <a:pt x="636" y="216"/>
                </a:cubicBezTo>
                <a:cubicBezTo>
                  <a:pt x="819" y="216"/>
                  <a:pt x="819" y="216"/>
                  <a:pt x="819" y="216"/>
                </a:cubicBezTo>
                <a:cubicBezTo>
                  <a:pt x="819" y="399"/>
                  <a:pt x="819" y="399"/>
                  <a:pt x="819" y="399"/>
                </a:cubicBezTo>
                <a:cubicBezTo>
                  <a:pt x="819" y="465"/>
                  <a:pt x="803" y="481"/>
                  <a:pt x="784" y="472"/>
                </a:cubicBezTo>
                <a:cubicBezTo>
                  <a:pt x="747" y="455"/>
                  <a:pt x="742" y="426"/>
                  <a:pt x="691" y="434"/>
                </a:cubicBezTo>
                <a:cubicBezTo>
                  <a:pt x="603" y="447"/>
                  <a:pt x="603" y="588"/>
                  <a:pt x="691" y="602"/>
                </a:cubicBezTo>
                <a:cubicBezTo>
                  <a:pt x="742" y="610"/>
                  <a:pt x="747" y="580"/>
                  <a:pt x="784" y="563"/>
                </a:cubicBezTo>
                <a:cubicBezTo>
                  <a:pt x="803" y="555"/>
                  <a:pt x="819" y="570"/>
                  <a:pt x="819" y="636"/>
                </a:cubicBezTo>
                <a:cubicBezTo>
                  <a:pt x="819" y="819"/>
                  <a:pt x="819" y="819"/>
                  <a:pt x="819" y="819"/>
                </a:cubicBezTo>
                <a:cubicBezTo>
                  <a:pt x="636" y="819"/>
                  <a:pt x="636" y="819"/>
                  <a:pt x="636" y="819"/>
                </a:cubicBezTo>
                <a:cubicBezTo>
                  <a:pt x="570" y="819"/>
                  <a:pt x="554" y="803"/>
                  <a:pt x="563" y="784"/>
                </a:cubicBezTo>
                <a:cubicBezTo>
                  <a:pt x="580" y="747"/>
                  <a:pt x="609" y="743"/>
                  <a:pt x="601" y="691"/>
                </a:cubicBezTo>
                <a:cubicBezTo>
                  <a:pt x="588" y="603"/>
                  <a:pt x="447" y="603"/>
                  <a:pt x="433" y="691"/>
                </a:cubicBezTo>
                <a:cubicBezTo>
                  <a:pt x="425" y="743"/>
                  <a:pt x="455" y="747"/>
                  <a:pt x="472" y="784"/>
                </a:cubicBezTo>
                <a:cubicBezTo>
                  <a:pt x="480" y="803"/>
                  <a:pt x="465" y="819"/>
                  <a:pt x="399" y="819"/>
                </a:cubicBezTo>
                <a:cubicBezTo>
                  <a:pt x="216" y="819"/>
                  <a:pt x="216" y="819"/>
                  <a:pt x="216" y="819"/>
                </a:cubicBezTo>
                <a:cubicBezTo>
                  <a:pt x="216" y="636"/>
                  <a:pt x="216" y="636"/>
                  <a:pt x="216" y="636"/>
                </a:cubicBezTo>
                <a:cubicBezTo>
                  <a:pt x="216" y="570"/>
                  <a:pt x="200" y="555"/>
                  <a:pt x="180" y="563"/>
                </a:cubicBezTo>
                <a:cubicBezTo>
                  <a:pt x="144" y="580"/>
                  <a:pt x="139" y="610"/>
                  <a:pt x="88" y="602"/>
                </a:cubicBezTo>
                <a:cubicBezTo>
                  <a:pt x="0" y="588"/>
                  <a:pt x="0" y="447"/>
                  <a:pt x="88" y="434"/>
                </a:cubicBezTo>
                <a:cubicBezTo>
                  <a:pt x="139" y="426"/>
                  <a:pt x="144" y="455"/>
                  <a:pt x="180" y="472"/>
                </a:cubicBezTo>
                <a:cubicBezTo>
                  <a:pt x="200" y="481"/>
                  <a:pt x="216" y="465"/>
                  <a:pt x="216" y="399"/>
                </a:cubicBezTo>
                <a:cubicBezTo>
                  <a:pt x="216" y="216"/>
                  <a:pt x="216" y="216"/>
                  <a:pt x="216" y="216"/>
                </a:cubicBezTo>
                <a:lnTo>
                  <a:pt x="399" y="216"/>
                </a:lnTo>
                <a:close/>
              </a:path>
            </a:pathLst>
          </a:custGeom>
          <a:solidFill>
            <a:schemeClr val="tx2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24" name="Freeform 76"/>
          <p:cNvSpPr>
            <a:spLocks/>
          </p:cNvSpPr>
          <p:nvPr/>
        </p:nvSpPr>
        <p:spPr bwMode="auto">
          <a:xfrm>
            <a:off x="4572000" y="1582425"/>
            <a:ext cx="1708150" cy="1706563"/>
          </a:xfrm>
          <a:custGeom>
            <a:avLst/>
            <a:gdLst/>
            <a:ahLst/>
            <a:cxnLst>
              <a:cxn ang="0">
                <a:pos x="183" y="603"/>
              </a:cxn>
              <a:cxn ang="0">
                <a:pos x="256" y="638"/>
              </a:cxn>
              <a:cxn ang="0">
                <a:pos x="218" y="731"/>
              </a:cxn>
              <a:cxn ang="0">
                <a:pos x="386" y="731"/>
              </a:cxn>
              <a:cxn ang="0">
                <a:pos x="347" y="638"/>
              </a:cxn>
              <a:cxn ang="0">
                <a:pos x="420" y="603"/>
              </a:cxn>
              <a:cxn ang="0">
                <a:pos x="603" y="603"/>
              </a:cxn>
              <a:cxn ang="0">
                <a:pos x="603" y="420"/>
              </a:cxn>
              <a:cxn ang="0">
                <a:pos x="639" y="347"/>
              </a:cxn>
              <a:cxn ang="0">
                <a:pos x="731" y="385"/>
              </a:cxn>
              <a:cxn ang="0">
                <a:pos x="731" y="217"/>
              </a:cxn>
              <a:cxn ang="0">
                <a:pos x="639" y="256"/>
              </a:cxn>
              <a:cxn ang="0">
                <a:pos x="603" y="183"/>
              </a:cxn>
              <a:cxn ang="0">
                <a:pos x="603" y="0"/>
              </a:cxn>
              <a:cxn ang="0">
                <a:pos x="420" y="0"/>
              </a:cxn>
              <a:cxn ang="0">
                <a:pos x="347" y="35"/>
              </a:cxn>
              <a:cxn ang="0">
                <a:pos x="386" y="128"/>
              </a:cxn>
              <a:cxn ang="0">
                <a:pos x="218" y="128"/>
              </a:cxn>
              <a:cxn ang="0">
                <a:pos x="256" y="35"/>
              </a:cxn>
              <a:cxn ang="0">
                <a:pos x="183" y="0"/>
              </a:cxn>
              <a:cxn ang="0">
                <a:pos x="0" y="0"/>
              </a:cxn>
              <a:cxn ang="0">
                <a:pos x="0" y="183"/>
              </a:cxn>
              <a:cxn ang="0">
                <a:pos x="35" y="256"/>
              </a:cxn>
              <a:cxn ang="0">
                <a:pos x="128" y="217"/>
              </a:cxn>
              <a:cxn ang="0">
                <a:pos x="128" y="385"/>
              </a:cxn>
              <a:cxn ang="0">
                <a:pos x="35" y="347"/>
              </a:cxn>
              <a:cxn ang="0">
                <a:pos x="0" y="420"/>
              </a:cxn>
              <a:cxn ang="0">
                <a:pos x="0" y="603"/>
              </a:cxn>
              <a:cxn ang="0">
                <a:pos x="183" y="603"/>
              </a:cxn>
            </a:cxnLst>
            <a:rect l="0" t="0" r="r" b="b"/>
            <a:pathLst>
              <a:path w="819" h="819">
                <a:moveTo>
                  <a:pt x="183" y="603"/>
                </a:moveTo>
                <a:cubicBezTo>
                  <a:pt x="249" y="603"/>
                  <a:pt x="265" y="619"/>
                  <a:pt x="256" y="638"/>
                </a:cubicBezTo>
                <a:cubicBezTo>
                  <a:pt x="239" y="675"/>
                  <a:pt x="210" y="680"/>
                  <a:pt x="218" y="731"/>
                </a:cubicBezTo>
                <a:cubicBezTo>
                  <a:pt x="231" y="819"/>
                  <a:pt x="372" y="819"/>
                  <a:pt x="386" y="731"/>
                </a:cubicBezTo>
                <a:cubicBezTo>
                  <a:pt x="394" y="680"/>
                  <a:pt x="364" y="675"/>
                  <a:pt x="347" y="638"/>
                </a:cubicBezTo>
                <a:cubicBezTo>
                  <a:pt x="339" y="619"/>
                  <a:pt x="354" y="603"/>
                  <a:pt x="420" y="603"/>
                </a:cubicBezTo>
                <a:cubicBezTo>
                  <a:pt x="603" y="603"/>
                  <a:pt x="603" y="603"/>
                  <a:pt x="603" y="603"/>
                </a:cubicBezTo>
                <a:cubicBezTo>
                  <a:pt x="603" y="420"/>
                  <a:pt x="603" y="420"/>
                  <a:pt x="603" y="420"/>
                </a:cubicBezTo>
                <a:cubicBezTo>
                  <a:pt x="603" y="354"/>
                  <a:pt x="619" y="338"/>
                  <a:pt x="639" y="347"/>
                </a:cubicBezTo>
                <a:cubicBezTo>
                  <a:pt x="675" y="364"/>
                  <a:pt x="680" y="393"/>
                  <a:pt x="731" y="385"/>
                </a:cubicBezTo>
                <a:cubicBezTo>
                  <a:pt x="819" y="372"/>
                  <a:pt x="819" y="231"/>
                  <a:pt x="731" y="217"/>
                </a:cubicBezTo>
                <a:cubicBezTo>
                  <a:pt x="680" y="209"/>
                  <a:pt x="675" y="239"/>
                  <a:pt x="639" y="256"/>
                </a:cubicBezTo>
                <a:cubicBezTo>
                  <a:pt x="619" y="264"/>
                  <a:pt x="603" y="249"/>
                  <a:pt x="603" y="183"/>
                </a:cubicBezTo>
                <a:cubicBezTo>
                  <a:pt x="603" y="0"/>
                  <a:pt x="603" y="0"/>
                  <a:pt x="603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354" y="0"/>
                  <a:pt x="339" y="16"/>
                  <a:pt x="347" y="35"/>
                </a:cubicBezTo>
                <a:cubicBezTo>
                  <a:pt x="364" y="72"/>
                  <a:pt x="394" y="76"/>
                  <a:pt x="386" y="128"/>
                </a:cubicBezTo>
                <a:cubicBezTo>
                  <a:pt x="372" y="216"/>
                  <a:pt x="231" y="216"/>
                  <a:pt x="218" y="128"/>
                </a:cubicBezTo>
                <a:cubicBezTo>
                  <a:pt x="210" y="76"/>
                  <a:pt x="239" y="72"/>
                  <a:pt x="256" y="35"/>
                </a:cubicBezTo>
                <a:cubicBezTo>
                  <a:pt x="265" y="16"/>
                  <a:pt x="249" y="0"/>
                  <a:pt x="1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49"/>
                  <a:pt x="16" y="264"/>
                  <a:pt x="35" y="256"/>
                </a:cubicBezTo>
                <a:cubicBezTo>
                  <a:pt x="72" y="239"/>
                  <a:pt x="77" y="209"/>
                  <a:pt x="128" y="217"/>
                </a:cubicBezTo>
                <a:cubicBezTo>
                  <a:pt x="216" y="231"/>
                  <a:pt x="216" y="372"/>
                  <a:pt x="128" y="385"/>
                </a:cubicBezTo>
                <a:cubicBezTo>
                  <a:pt x="77" y="393"/>
                  <a:pt x="72" y="364"/>
                  <a:pt x="35" y="347"/>
                </a:cubicBezTo>
                <a:cubicBezTo>
                  <a:pt x="16" y="338"/>
                  <a:pt x="0" y="354"/>
                  <a:pt x="0" y="420"/>
                </a:cubicBezTo>
                <a:cubicBezTo>
                  <a:pt x="0" y="603"/>
                  <a:pt x="0" y="603"/>
                  <a:pt x="0" y="603"/>
                </a:cubicBezTo>
                <a:lnTo>
                  <a:pt x="183" y="603"/>
                </a:ln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25" name="Freeform 77"/>
          <p:cNvSpPr>
            <a:spLocks/>
          </p:cNvSpPr>
          <p:nvPr/>
        </p:nvSpPr>
        <p:spPr bwMode="auto">
          <a:xfrm>
            <a:off x="3314700" y="1131575"/>
            <a:ext cx="1708150" cy="1706563"/>
          </a:xfrm>
          <a:custGeom>
            <a:avLst/>
            <a:gdLst/>
            <a:ahLst/>
            <a:cxnLst>
              <a:cxn ang="0">
                <a:pos x="183" y="216"/>
              </a:cxn>
              <a:cxn ang="0">
                <a:pos x="256" y="180"/>
              </a:cxn>
              <a:cxn ang="0">
                <a:pos x="217" y="88"/>
              </a:cxn>
              <a:cxn ang="0">
                <a:pos x="385" y="88"/>
              </a:cxn>
              <a:cxn ang="0">
                <a:pos x="347" y="180"/>
              </a:cxn>
              <a:cxn ang="0">
                <a:pos x="420" y="216"/>
              </a:cxn>
              <a:cxn ang="0">
                <a:pos x="603" y="216"/>
              </a:cxn>
              <a:cxn ang="0">
                <a:pos x="603" y="399"/>
              </a:cxn>
              <a:cxn ang="0">
                <a:pos x="638" y="472"/>
              </a:cxn>
              <a:cxn ang="0">
                <a:pos x="731" y="433"/>
              </a:cxn>
              <a:cxn ang="0">
                <a:pos x="731" y="601"/>
              </a:cxn>
              <a:cxn ang="0">
                <a:pos x="638" y="563"/>
              </a:cxn>
              <a:cxn ang="0">
                <a:pos x="603" y="636"/>
              </a:cxn>
              <a:cxn ang="0">
                <a:pos x="603" y="819"/>
              </a:cxn>
              <a:cxn ang="0">
                <a:pos x="420" y="819"/>
              </a:cxn>
              <a:cxn ang="0">
                <a:pos x="347" y="784"/>
              </a:cxn>
              <a:cxn ang="0">
                <a:pos x="385" y="691"/>
              </a:cxn>
              <a:cxn ang="0">
                <a:pos x="217" y="691"/>
              </a:cxn>
              <a:cxn ang="0">
                <a:pos x="256" y="784"/>
              </a:cxn>
              <a:cxn ang="0">
                <a:pos x="183" y="819"/>
              </a:cxn>
              <a:cxn ang="0">
                <a:pos x="0" y="819"/>
              </a:cxn>
              <a:cxn ang="0">
                <a:pos x="0" y="636"/>
              </a:cxn>
              <a:cxn ang="0">
                <a:pos x="35" y="563"/>
              </a:cxn>
              <a:cxn ang="0">
                <a:pos x="128" y="601"/>
              </a:cxn>
              <a:cxn ang="0">
                <a:pos x="128" y="433"/>
              </a:cxn>
              <a:cxn ang="0">
                <a:pos x="35" y="472"/>
              </a:cxn>
              <a:cxn ang="0">
                <a:pos x="0" y="399"/>
              </a:cxn>
              <a:cxn ang="0">
                <a:pos x="0" y="216"/>
              </a:cxn>
              <a:cxn ang="0">
                <a:pos x="183" y="216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27" name="Freeform 79"/>
          <p:cNvSpPr>
            <a:spLocks/>
          </p:cNvSpPr>
          <p:nvPr/>
        </p:nvSpPr>
        <p:spPr bwMode="auto">
          <a:xfrm>
            <a:off x="4121150" y="2838138"/>
            <a:ext cx="1708150" cy="1708150"/>
          </a:xfrm>
          <a:custGeom>
            <a:avLst/>
            <a:gdLst/>
            <a:ahLst/>
            <a:cxnLst>
              <a:cxn ang="0">
                <a:pos x="216" y="420"/>
              </a:cxn>
              <a:cxn ang="0">
                <a:pos x="181" y="347"/>
              </a:cxn>
              <a:cxn ang="0">
                <a:pos x="88" y="386"/>
              </a:cxn>
              <a:cxn ang="0">
                <a:pos x="88" y="218"/>
              </a:cxn>
              <a:cxn ang="0">
                <a:pos x="181" y="256"/>
              </a:cxn>
              <a:cxn ang="0">
                <a:pos x="216" y="183"/>
              </a:cxn>
              <a:cxn ang="0">
                <a:pos x="216" y="0"/>
              </a:cxn>
              <a:cxn ang="0">
                <a:pos x="399" y="0"/>
              </a:cxn>
              <a:cxn ang="0">
                <a:pos x="472" y="35"/>
              </a:cxn>
              <a:cxn ang="0">
                <a:pos x="434" y="128"/>
              </a:cxn>
              <a:cxn ang="0">
                <a:pos x="602" y="128"/>
              </a:cxn>
              <a:cxn ang="0">
                <a:pos x="563" y="35"/>
              </a:cxn>
              <a:cxn ang="0">
                <a:pos x="636" y="0"/>
              </a:cxn>
              <a:cxn ang="0">
                <a:pos x="819" y="0"/>
              </a:cxn>
              <a:cxn ang="0">
                <a:pos x="819" y="183"/>
              </a:cxn>
              <a:cxn ang="0">
                <a:pos x="784" y="256"/>
              </a:cxn>
              <a:cxn ang="0">
                <a:pos x="691" y="218"/>
              </a:cxn>
              <a:cxn ang="0">
                <a:pos x="691" y="386"/>
              </a:cxn>
              <a:cxn ang="0">
                <a:pos x="784" y="347"/>
              </a:cxn>
              <a:cxn ang="0">
                <a:pos x="819" y="420"/>
              </a:cxn>
              <a:cxn ang="0">
                <a:pos x="819" y="603"/>
              </a:cxn>
              <a:cxn ang="0">
                <a:pos x="636" y="603"/>
              </a:cxn>
              <a:cxn ang="0">
                <a:pos x="563" y="639"/>
              </a:cxn>
              <a:cxn ang="0">
                <a:pos x="602" y="731"/>
              </a:cxn>
              <a:cxn ang="0">
                <a:pos x="434" y="731"/>
              </a:cxn>
              <a:cxn ang="0">
                <a:pos x="472" y="639"/>
              </a:cxn>
              <a:cxn ang="0">
                <a:pos x="399" y="603"/>
              </a:cxn>
              <a:cxn ang="0">
                <a:pos x="216" y="603"/>
              </a:cxn>
              <a:cxn ang="0">
                <a:pos x="216" y="420"/>
              </a:cxn>
            </a:cxnLst>
            <a:rect l="0" t="0" r="r" b="b"/>
            <a:pathLst>
              <a:path w="819" h="819">
                <a:moveTo>
                  <a:pt x="216" y="420"/>
                </a:moveTo>
                <a:cubicBezTo>
                  <a:pt x="216" y="354"/>
                  <a:pt x="200" y="339"/>
                  <a:pt x="181" y="347"/>
                </a:cubicBezTo>
                <a:cubicBezTo>
                  <a:pt x="144" y="364"/>
                  <a:pt x="139" y="394"/>
                  <a:pt x="88" y="386"/>
                </a:cubicBezTo>
                <a:cubicBezTo>
                  <a:pt x="0" y="372"/>
                  <a:pt x="0" y="231"/>
                  <a:pt x="88" y="218"/>
                </a:cubicBezTo>
                <a:cubicBezTo>
                  <a:pt x="139" y="210"/>
                  <a:pt x="144" y="239"/>
                  <a:pt x="181" y="256"/>
                </a:cubicBezTo>
                <a:cubicBezTo>
                  <a:pt x="200" y="265"/>
                  <a:pt x="216" y="249"/>
                  <a:pt x="216" y="183"/>
                </a:cubicBezTo>
                <a:cubicBezTo>
                  <a:pt x="216" y="0"/>
                  <a:pt x="216" y="0"/>
                  <a:pt x="216" y="0"/>
                </a:cubicBezTo>
                <a:cubicBezTo>
                  <a:pt x="399" y="0"/>
                  <a:pt x="399" y="0"/>
                  <a:pt x="399" y="0"/>
                </a:cubicBezTo>
                <a:cubicBezTo>
                  <a:pt x="465" y="0"/>
                  <a:pt x="481" y="16"/>
                  <a:pt x="472" y="35"/>
                </a:cubicBezTo>
                <a:cubicBezTo>
                  <a:pt x="455" y="72"/>
                  <a:pt x="426" y="77"/>
                  <a:pt x="434" y="128"/>
                </a:cubicBezTo>
                <a:cubicBezTo>
                  <a:pt x="447" y="216"/>
                  <a:pt x="588" y="216"/>
                  <a:pt x="602" y="128"/>
                </a:cubicBezTo>
                <a:cubicBezTo>
                  <a:pt x="610" y="77"/>
                  <a:pt x="580" y="72"/>
                  <a:pt x="563" y="35"/>
                </a:cubicBezTo>
                <a:cubicBezTo>
                  <a:pt x="555" y="16"/>
                  <a:pt x="570" y="0"/>
                  <a:pt x="636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83"/>
                  <a:pt x="819" y="183"/>
                  <a:pt x="819" y="183"/>
                </a:cubicBezTo>
                <a:cubicBezTo>
                  <a:pt x="819" y="249"/>
                  <a:pt x="803" y="265"/>
                  <a:pt x="784" y="256"/>
                </a:cubicBezTo>
                <a:cubicBezTo>
                  <a:pt x="747" y="239"/>
                  <a:pt x="743" y="210"/>
                  <a:pt x="691" y="218"/>
                </a:cubicBezTo>
                <a:cubicBezTo>
                  <a:pt x="603" y="231"/>
                  <a:pt x="603" y="372"/>
                  <a:pt x="691" y="386"/>
                </a:cubicBezTo>
                <a:cubicBezTo>
                  <a:pt x="743" y="394"/>
                  <a:pt x="747" y="364"/>
                  <a:pt x="784" y="347"/>
                </a:cubicBezTo>
                <a:cubicBezTo>
                  <a:pt x="803" y="339"/>
                  <a:pt x="819" y="354"/>
                  <a:pt x="819" y="420"/>
                </a:cubicBezTo>
                <a:cubicBezTo>
                  <a:pt x="819" y="603"/>
                  <a:pt x="819" y="603"/>
                  <a:pt x="819" y="603"/>
                </a:cubicBezTo>
                <a:cubicBezTo>
                  <a:pt x="636" y="603"/>
                  <a:pt x="636" y="603"/>
                  <a:pt x="636" y="603"/>
                </a:cubicBezTo>
                <a:cubicBezTo>
                  <a:pt x="570" y="603"/>
                  <a:pt x="555" y="619"/>
                  <a:pt x="563" y="639"/>
                </a:cubicBezTo>
                <a:cubicBezTo>
                  <a:pt x="580" y="675"/>
                  <a:pt x="610" y="680"/>
                  <a:pt x="602" y="731"/>
                </a:cubicBezTo>
                <a:cubicBezTo>
                  <a:pt x="588" y="819"/>
                  <a:pt x="447" y="819"/>
                  <a:pt x="434" y="731"/>
                </a:cubicBezTo>
                <a:cubicBezTo>
                  <a:pt x="426" y="680"/>
                  <a:pt x="455" y="675"/>
                  <a:pt x="472" y="639"/>
                </a:cubicBezTo>
                <a:cubicBezTo>
                  <a:pt x="481" y="619"/>
                  <a:pt x="465" y="603"/>
                  <a:pt x="399" y="603"/>
                </a:cubicBezTo>
                <a:cubicBezTo>
                  <a:pt x="216" y="603"/>
                  <a:pt x="216" y="603"/>
                  <a:pt x="216" y="603"/>
                </a:cubicBezTo>
                <a:lnTo>
                  <a:pt x="216" y="42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4828891" y="4803578"/>
            <a:ext cx="4283968" cy="323630"/>
          </a:xfrm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6700"/>
            <a:ext cx="5638800" cy="354013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достигнутые результаты</a:t>
            </a:r>
            <a:endParaRPr lang="en-US" dirty="0"/>
          </a:p>
        </p:txBody>
      </p:sp>
      <p:sp>
        <p:nvSpPr>
          <p:cNvPr id="92" name="Text Placeholder 3"/>
          <p:cNvSpPr txBox="1">
            <a:spLocks/>
          </p:cNvSpPr>
          <p:nvPr/>
        </p:nvSpPr>
        <p:spPr>
          <a:xfrm>
            <a:off x="3795518" y="2009270"/>
            <a:ext cx="343043" cy="36933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01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3" name="Text Placeholder 3"/>
          <p:cNvSpPr txBox="1">
            <a:spLocks/>
          </p:cNvSpPr>
          <p:nvPr/>
        </p:nvSpPr>
        <p:spPr>
          <a:xfrm>
            <a:off x="3785613" y="3217204"/>
            <a:ext cx="343044" cy="36933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0</a:t>
            </a:r>
            <a:r>
              <a:rPr lang="ru-RU" sz="2400" dirty="0" smtClean="0">
                <a:solidFill>
                  <a:schemeClr val="bg1"/>
                </a:solidFill>
              </a:rPr>
              <a:t>2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4" name="Text Placeholder 3"/>
          <p:cNvSpPr txBox="1">
            <a:spLocks/>
          </p:cNvSpPr>
          <p:nvPr/>
        </p:nvSpPr>
        <p:spPr>
          <a:xfrm>
            <a:off x="4995164" y="3309271"/>
            <a:ext cx="343043" cy="36933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04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5" name="Text Placeholder 3"/>
          <p:cNvSpPr txBox="1">
            <a:spLocks/>
          </p:cNvSpPr>
          <p:nvPr/>
        </p:nvSpPr>
        <p:spPr>
          <a:xfrm>
            <a:off x="5045728" y="2070781"/>
            <a:ext cx="343044" cy="36933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0</a:t>
            </a:r>
            <a:r>
              <a:rPr lang="ru-RU" sz="2400" dirty="0" smtClean="0">
                <a:solidFill>
                  <a:schemeClr val="bg1"/>
                </a:solidFill>
              </a:rPr>
              <a:t>3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-11112" y="2859782"/>
            <a:ext cx="3384056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chemeClr val="tx2"/>
                </a:solidFill>
              </a:rPr>
              <a:t>Повышение интереса потенциальных инвесторов к </a:t>
            </a:r>
            <a:endParaRPr lang="ru-RU" b="1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территории города</a:t>
            </a:r>
          </a:p>
          <a:p>
            <a:pPr>
              <a:lnSpc>
                <a:spcPct val="90000"/>
              </a:lnSpc>
            </a:pPr>
            <a:endParaRPr lang="ru-RU" sz="800" b="1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Рост </a:t>
            </a:r>
            <a:r>
              <a:rPr lang="ru-RU" b="1" dirty="0">
                <a:solidFill>
                  <a:schemeClr val="tx2"/>
                </a:solidFill>
              </a:rPr>
              <a:t>объема инвестиций и</a:t>
            </a:r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chemeClr val="tx2"/>
                </a:solidFill>
              </a:rPr>
              <a:t>количества субъектов </a:t>
            </a:r>
            <a:r>
              <a:rPr lang="ru-RU" b="1" dirty="0" smtClean="0">
                <a:solidFill>
                  <a:schemeClr val="tx2"/>
                </a:solidFill>
              </a:rPr>
              <a:t>МСП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940151" y="915566"/>
            <a:ext cx="31679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Заполняемость </a:t>
            </a:r>
            <a:r>
              <a:rPr lang="ru-RU" b="1" dirty="0"/>
              <a:t>площадей свободных </a:t>
            </a:r>
            <a:r>
              <a:rPr lang="ru-RU" b="1" dirty="0" smtClean="0"/>
              <a:t>промышленных</a:t>
            </a:r>
          </a:p>
          <a:p>
            <a:pPr algn="r"/>
            <a:r>
              <a:rPr lang="ru-RU" b="1" dirty="0" smtClean="0"/>
              <a:t>   площадок, включенных в инвестиционный паспорт</a:t>
            </a:r>
            <a:endParaRPr lang="en-US" b="1" dirty="0" smtClean="0"/>
          </a:p>
        </p:txBody>
      </p:sp>
      <p:sp>
        <p:nvSpPr>
          <p:cNvPr id="98" name="TextBox 97"/>
          <p:cNvSpPr txBox="1"/>
          <p:nvPr/>
        </p:nvSpPr>
        <p:spPr>
          <a:xfrm>
            <a:off x="24077" y="915566"/>
            <a:ext cx="3933058" cy="194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Консолидация информации  об инвестиционном потенциале города в одном документе</a:t>
            </a:r>
          </a:p>
          <a:p>
            <a:pPr>
              <a:lnSpc>
                <a:spcPct val="90000"/>
              </a:lnSpc>
            </a:pPr>
            <a:endParaRPr lang="ru-RU" sz="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Повышение уровня информированности о привлекательности 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территории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524281" y="3038638"/>
            <a:ext cx="360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Начало  реализации заявленного в инвестиционном паспорте проекта на базе 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свободных 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электрических мощностей </a:t>
            </a:r>
            <a:endParaRPr lang="en-US" b="1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5700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6" grpId="0" animBg="1"/>
      <p:bldP spid="2124" grpId="0" animBg="1"/>
      <p:bldP spid="2125" grpId="0" animBg="1"/>
      <p:bldP spid="2127" grpId="0" animBg="1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0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  <a14:imgEffect>
                      <a14:brightnessContrast bright="1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78" b="40700"/>
          <a:stretch/>
        </p:blipFill>
        <p:spPr bwMode="auto">
          <a:xfrm>
            <a:off x="-7985" y="2571750"/>
            <a:ext cx="5978793" cy="195192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6000"/>
                    </a14:imgEffect>
                    <a14:imgEffect>
                      <a14:brightnessContrast bright="4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726" y="516701"/>
            <a:ext cx="1487282" cy="19830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9000"/>
                    </a14:imgEffect>
                    <a14:imgEffect>
                      <a14:brightnessContrast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830" y="516619"/>
            <a:ext cx="1487282" cy="19830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2000"/>
                    </a14:imgEffect>
                    <a14:imgEffect>
                      <a14:brightnessContrast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950" y="519742"/>
            <a:ext cx="1487282" cy="19830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1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086" y="519742"/>
            <a:ext cx="1487282" cy="19830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14000"/>
                    </a14:imgEffect>
                    <a14:imgEffect>
                      <a14:brightnessContrast bright="7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16701"/>
            <a:ext cx="1487282" cy="198304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7985" y="519742"/>
            <a:ext cx="3427845" cy="1980000"/>
            <a:chOff x="-7985" y="901147"/>
            <a:chExt cx="3427845" cy="2131459"/>
          </a:xfrm>
          <a:solidFill>
            <a:schemeClr val="tx2"/>
          </a:solidFill>
        </p:grpSpPr>
        <p:sp>
          <p:nvSpPr>
            <p:cNvPr id="17" name="Rectangle 16"/>
            <p:cNvSpPr/>
            <p:nvPr/>
          </p:nvSpPr>
          <p:spPr>
            <a:xfrm>
              <a:off x="-7985" y="901147"/>
              <a:ext cx="3160757" cy="2131459"/>
            </a:xfrm>
            <a:prstGeom prst="rect">
              <a:avLst/>
            </a:prstGeom>
            <a:grpFill/>
            <a:ln>
              <a:noFill/>
            </a:ln>
            <a:effectLst>
              <a:outerShdw blurRad="317500" sx="1000" sy="1000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Isosceles Triangle 17"/>
            <p:cNvSpPr/>
            <p:nvPr/>
          </p:nvSpPr>
          <p:spPr>
            <a:xfrm rot="5400000">
              <a:off x="3036277" y="1813721"/>
              <a:ext cx="460856" cy="3063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Freeform 245"/>
          <p:cNvSpPr>
            <a:spLocks/>
          </p:cNvSpPr>
          <p:nvPr/>
        </p:nvSpPr>
        <p:spPr bwMode="auto">
          <a:xfrm>
            <a:off x="1188426" y="806089"/>
            <a:ext cx="640544" cy="640544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3868" y="1570045"/>
            <a:ext cx="2629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актуализация </a:t>
            </a:r>
            <a:r>
              <a:rPr lang="ru-RU" b="1" dirty="0">
                <a:solidFill>
                  <a:schemeClr val="bg1"/>
                </a:solidFill>
              </a:rPr>
              <a:t>на регулярной основе </a:t>
            </a:r>
          </a:p>
        </p:txBody>
      </p:sp>
      <p:grpSp>
        <p:nvGrpSpPr>
          <p:cNvPr id="24" name="Group 23"/>
          <p:cNvGrpSpPr/>
          <p:nvPr/>
        </p:nvGrpSpPr>
        <p:grpSpPr>
          <a:xfrm flipH="1">
            <a:off x="5715207" y="2571750"/>
            <a:ext cx="3427845" cy="1980000"/>
            <a:chOff x="-7985" y="901147"/>
            <a:chExt cx="3427845" cy="2131459"/>
          </a:xfrm>
          <a:solidFill>
            <a:schemeClr val="tx2"/>
          </a:solidFill>
        </p:grpSpPr>
        <p:sp>
          <p:nvSpPr>
            <p:cNvPr id="25" name="Rectangle 24"/>
            <p:cNvSpPr/>
            <p:nvPr/>
          </p:nvSpPr>
          <p:spPr>
            <a:xfrm>
              <a:off x="-7985" y="901147"/>
              <a:ext cx="3160757" cy="2131459"/>
            </a:xfrm>
            <a:prstGeom prst="rect">
              <a:avLst/>
            </a:prstGeom>
            <a:grpFill/>
            <a:ln>
              <a:noFill/>
            </a:ln>
            <a:effectLst>
              <a:outerShdw blurRad="317500" sx="1000" sy="1000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Isosceles Triangle 25"/>
            <p:cNvSpPr/>
            <p:nvPr/>
          </p:nvSpPr>
          <p:spPr>
            <a:xfrm rot="5400000">
              <a:off x="3036277" y="1813721"/>
              <a:ext cx="460856" cy="3063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273538" y="2733086"/>
            <a:ext cx="26296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разработка интерактивной карты инвестиционных площадок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перспективы развития практики</a:t>
            </a:r>
          </a:p>
        </p:txBody>
      </p:sp>
    </p:spTree>
    <p:extLst>
      <p:ext uri="{BB962C8B-B14F-4D97-AF65-F5344CB8AC3E}">
        <p14:creationId xmlns:p14="http://schemas.microsoft.com/office/powerpoint/2010/main" val="351332293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 b="26652"/>
          <a:stretch/>
        </p:blipFill>
        <p:spPr>
          <a:xfrm>
            <a:off x="0" y="1059582"/>
            <a:ext cx="9144000" cy="2713077"/>
          </a:xfrm>
          <a:prstGeom prst="rect">
            <a:avLst/>
          </a:prstGeom>
        </p:spPr>
      </p:pic>
      <p:sp>
        <p:nvSpPr>
          <p:cNvPr id="12" name="Rectangle 21"/>
          <p:cNvSpPr/>
          <p:nvPr/>
        </p:nvSpPr>
        <p:spPr>
          <a:xfrm>
            <a:off x="0" y="1059581"/>
            <a:ext cx="9144000" cy="2713077"/>
          </a:xfrm>
          <a:prstGeom prst="rect">
            <a:avLst/>
          </a:prstGeom>
          <a:solidFill>
            <a:schemeClr val="tx1">
              <a:lumMod val="90000"/>
              <a:lumOff val="1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5638800" cy="353524"/>
          </a:xfrm>
        </p:spPr>
        <p:txBody>
          <a:bodyPr/>
          <a:lstStyle/>
          <a:p>
            <a:r>
              <a:rPr lang="ru-RU" dirty="0" smtClean="0"/>
              <a:t>команда </a:t>
            </a:r>
            <a:r>
              <a:rPr lang="ru-RU" dirty="0"/>
              <a:t>практики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723878"/>
            <a:ext cx="486003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постановка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задачи, организация работы, </a:t>
            </a:r>
          </a:p>
          <a:p>
            <a:pPr lvl="0" algn="ctr">
              <a:defRPr/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координация деятельности по разработке </a:t>
            </a:r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defRPr/>
            </a:pP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внедрению инвестиционного паспорта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933794" y="3795886"/>
            <a:ext cx="421020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b="1" dirty="0"/>
              <a:t>разработка документа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798835" y="4731990"/>
            <a:ext cx="4283968" cy="323630"/>
          </a:xfrm>
        </p:spPr>
        <p:txBody>
          <a:bodyPr/>
          <a:lstStyle/>
          <a:p>
            <a:fld id="{179CD97D-F5E1-4AD2-9DD1-8A3A79D80693}" type="slidenum">
              <a:rPr lang="ru-RU" smtClean="0"/>
              <a:t>7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8000"/>
                    </a14:imgEffect>
                    <a14:imgEffect>
                      <a14:brightnessContrast bright="9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81" t="12089" r="34551" b="48241"/>
          <a:stretch/>
        </p:blipFill>
        <p:spPr>
          <a:xfrm>
            <a:off x="6355800" y="1131590"/>
            <a:ext cx="1377066" cy="1622935"/>
          </a:xfrm>
          <a:prstGeom prst="round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4933794" y="2772385"/>
            <a:ext cx="4180207" cy="101566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Сопрунова</a:t>
            </a:r>
            <a:r>
              <a:rPr lang="ru-RU" b="1" dirty="0">
                <a:solidFill>
                  <a:schemeClr val="bg1"/>
                </a:solidFill>
              </a:rPr>
              <a:t> Лариса Анатольевна</a:t>
            </a:r>
            <a:r>
              <a:rPr lang="ru-RU" sz="1200" b="1" dirty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экономист Муниципального </a:t>
            </a:r>
            <a:r>
              <a:rPr lang="ru-RU" sz="1200" b="1" dirty="0">
                <a:solidFill>
                  <a:schemeClr val="bg1"/>
                </a:solidFill>
              </a:rPr>
              <a:t>казенного учреждения «Центр муниципальных закупок, поддержки предпринимательства и обеспечения деятельности органов местного самоуправления г. Зеленогорска»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4" y="2772385"/>
            <a:ext cx="3851919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Шорникова</a:t>
            </a:r>
            <a:r>
              <a:rPr lang="ru-RU" b="1" dirty="0">
                <a:solidFill>
                  <a:schemeClr val="bg1"/>
                </a:solidFill>
              </a:rPr>
              <a:t> Елена Юрьевна,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начальник отдела экономики 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Администрации ЗАТО г. </a:t>
            </a:r>
            <a:r>
              <a:rPr lang="ru-RU" sz="1200" b="1" dirty="0" smtClean="0">
                <a:solidFill>
                  <a:schemeClr val="bg1"/>
                </a:solidFill>
              </a:rPr>
              <a:t>Зеленогорска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"/>
                    </a14:imgEffect>
                    <a14:imgEffect>
                      <a14:brightnessContrast bright="29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45" b="3340"/>
          <a:stretch/>
        </p:blipFill>
        <p:spPr>
          <a:xfrm>
            <a:off x="1459256" y="1133218"/>
            <a:ext cx="1384552" cy="165455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5365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D97D-F5E1-4AD2-9DD1-8A3A79D80693}" type="slidenum">
              <a:rPr lang="ru-RU" smtClean="0"/>
              <a:t>8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513" y="411510"/>
            <a:ext cx="4777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сайт Администрации зато г. Зеленогорска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513" y="773292"/>
            <a:ext cx="4551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интернет-ресурсы</a:t>
            </a:r>
            <a:r>
              <a:rPr lang="ru-RU" dirty="0" smtClean="0"/>
              <a:t> практики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48872" y="21951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8 (391-69) 95-158</a:t>
            </a:r>
          </a:p>
          <a:p>
            <a:r>
              <a:rPr lang="ru-RU" b="1" u="sng" dirty="0">
                <a:hlinkClick r:id="rId2"/>
              </a:rPr>
              <a:t>soprunovala@admin.zelenogorsk.ru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60163" y="411511"/>
            <a:ext cx="4584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linkClick r:id="rId3"/>
              </a:rPr>
              <a:t>www.zeladmin.ru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60163" y="773292"/>
            <a:ext cx="4601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hlinkClick r:id="rId4"/>
              </a:rPr>
              <a:t>https://www.zeladmin.ru/InvestPassport/files/assets/basic-html/page-1.html</a:t>
            </a:r>
            <a:r>
              <a:rPr lang="ru-RU" b="1" dirty="0">
                <a:hlinkClick r:id="rId4"/>
              </a:rPr>
              <a:t> 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533" y="1347614"/>
            <a:ext cx="45614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Шорникова</a:t>
            </a:r>
            <a:r>
              <a:rPr lang="ru-RU" dirty="0"/>
              <a:t> Елена Юрьевна,</a:t>
            </a:r>
          </a:p>
          <a:p>
            <a:r>
              <a:rPr lang="ru-RU" sz="1200" dirty="0"/>
              <a:t>начальник отдела экономики </a:t>
            </a:r>
            <a:endParaRPr lang="ru-RU" sz="1200" dirty="0" smtClean="0"/>
          </a:p>
          <a:p>
            <a:r>
              <a:rPr lang="ru-RU" sz="1200" dirty="0" smtClean="0"/>
              <a:t>Администрации </a:t>
            </a:r>
            <a:r>
              <a:rPr lang="ru-RU" sz="1200" dirty="0"/>
              <a:t>ЗАТО г. Зеленогорска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71999" y="1464582"/>
            <a:ext cx="4593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8 (391-69) 95-113</a:t>
            </a:r>
          </a:p>
          <a:p>
            <a:r>
              <a:rPr lang="en-US" b="1" dirty="0">
                <a:hlinkClick r:id="rId5"/>
              </a:rPr>
              <a:t>econ@admin.zelenogorsk.ru </a:t>
            </a:r>
            <a:endParaRPr lang="en-US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8000"/>
                    </a14:imgEffect>
                    <a14:imgEffect>
                      <a14:brightnessContrast bright="9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681" b="11097"/>
          <a:stretch/>
        </p:blipFill>
        <p:spPr>
          <a:xfrm>
            <a:off x="0" y="3163330"/>
            <a:ext cx="9144000" cy="13982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2048" y="2124175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Сопрунова</a:t>
            </a:r>
            <a:r>
              <a:rPr lang="ru-RU" dirty="0"/>
              <a:t> Лариса Анатольевна,</a:t>
            </a:r>
          </a:p>
          <a:p>
            <a:r>
              <a:rPr lang="ru-RU" sz="1200" dirty="0"/>
              <a:t>экономист </a:t>
            </a:r>
            <a:r>
              <a:rPr lang="ru-RU" sz="1200" dirty="0" smtClean="0"/>
              <a:t>Муниципального </a:t>
            </a:r>
            <a:r>
              <a:rPr lang="ru-RU" sz="1200" dirty="0"/>
              <a:t>казенного учреждения </a:t>
            </a:r>
            <a:endParaRPr lang="ru-RU" sz="1200" dirty="0" smtClean="0"/>
          </a:p>
          <a:p>
            <a:r>
              <a:rPr lang="ru-RU" sz="1200" dirty="0" smtClean="0"/>
              <a:t>«</a:t>
            </a:r>
            <a:r>
              <a:rPr lang="ru-RU" sz="1200" dirty="0"/>
              <a:t>Центр муниципальных закупок, поддержки предпринимательства и обеспечения деятельности органов местного самоуправления г. Зеленогорска»</a:t>
            </a:r>
          </a:p>
        </p:txBody>
      </p:sp>
    </p:spTree>
    <p:extLst>
      <p:ext uri="{BB962C8B-B14F-4D97-AF65-F5344CB8AC3E}">
        <p14:creationId xmlns:p14="http://schemas.microsoft.com/office/powerpoint/2010/main" val="308519365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5" grpId="0"/>
      <p:bldP spid="7" grpId="0"/>
      <p:bldP spid="9" grpId="0"/>
      <p:bldP spid="11" grpId="0"/>
      <p:bldP spid="12" grpId="0"/>
      <p:bldP spid="4" grpId="0"/>
    </p:bldLst>
  </p:timing>
</p:sld>
</file>

<file path=ppt/theme/theme1.xml><?xml version="1.0" encoding="utf-8"?>
<a:theme xmlns:a="http://schemas.openxmlformats.org/drawingml/2006/main" name="Тема63">
  <a:themeElements>
    <a:clrScheme name="Другая 5">
      <a:dk1>
        <a:srgbClr val="002060"/>
      </a:dk1>
      <a:lt1>
        <a:sysClr val="window" lastClr="FFFFFF"/>
      </a:lt1>
      <a:dk2>
        <a:srgbClr val="04617B"/>
      </a:dk2>
      <a:lt2>
        <a:srgbClr val="EDF2DA"/>
      </a:lt2>
      <a:accent1>
        <a:srgbClr val="7E9532"/>
      </a:accent1>
      <a:accent2>
        <a:srgbClr val="B0DFA0"/>
      </a:accent2>
      <a:accent3>
        <a:srgbClr val="90C6F6"/>
      </a:accent3>
      <a:accent4>
        <a:srgbClr val="94F6DB"/>
      </a:accent4>
      <a:accent5>
        <a:srgbClr val="D8D8D8"/>
      </a:accent5>
      <a:accent6>
        <a:srgbClr val="A5C249"/>
      </a:accent6>
      <a:hlink>
        <a:srgbClr val="93AA3B"/>
      </a:hlink>
      <a:folHlink>
        <a:srgbClr val="00206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Тема63</Template>
  <TotalTime>18593</TotalTime>
  <Words>338</Words>
  <Application>Microsoft Office PowerPoint</Application>
  <PresentationFormat>Экран (16:9)</PresentationFormat>
  <Paragraphs>90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Тема63</vt:lpstr>
      <vt:lpstr>Инвестиционный паспорт  города</vt:lpstr>
      <vt:lpstr>Инвестиционный паспорт</vt:lpstr>
      <vt:lpstr>Цель</vt:lpstr>
      <vt:lpstr>Реализация практики</vt:lpstr>
      <vt:lpstr>достигнутые результаты</vt:lpstr>
      <vt:lpstr>перспективы развития практики</vt:lpstr>
      <vt:lpstr>команда практики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паспорт</dc:title>
  <dc:creator>Сопрунова</dc:creator>
  <cp:lastModifiedBy>Сопрунова Лариса Анатольевна</cp:lastModifiedBy>
  <cp:revision>1289</cp:revision>
  <cp:lastPrinted>2019-05-22T11:04:25Z</cp:lastPrinted>
  <dcterms:created xsi:type="dcterms:W3CDTF">2017-05-30T05:23:57Z</dcterms:created>
  <dcterms:modified xsi:type="dcterms:W3CDTF">2019-05-27T05:41:31Z</dcterms:modified>
</cp:coreProperties>
</file>